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328" r:id="rId3"/>
    <p:sldId id="329" r:id="rId4"/>
    <p:sldId id="264" r:id="rId5"/>
    <p:sldId id="290" r:id="rId6"/>
    <p:sldId id="265" r:id="rId7"/>
    <p:sldId id="291" r:id="rId8"/>
    <p:sldId id="330" r:id="rId9"/>
    <p:sldId id="268" r:id="rId10"/>
    <p:sldId id="293" r:id="rId11"/>
    <p:sldId id="257" r:id="rId12"/>
    <p:sldId id="259" r:id="rId13"/>
    <p:sldId id="331" r:id="rId14"/>
    <p:sldId id="273" r:id="rId15"/>
    <p:sldId id="297" r:id="rId16"/>
    <p:sldId id="298" r:id="rId17"/>
    <p:sldId id="301" r:id="rId18"/>
    <p:sldId id="304" r:id="rId19"/>
    <p:sldId id="302" r:id="rId20"/>
    <p:sldId id="305" r:id="rId21"/>
    <p:sldId id="306" r:id="rId22"/>
    <p:sldId id="307" r:id="rId23"/>
    <p:sldId id="308" r:id="rId24"/>
    <p:sldId id="313" r:id="rId25"/>
    <p:sldId id="312" r:id="rId26"/>
    <p:sldId id="318" r:id="rId27"/>
    <p:sldId id="324" r:id="rId28"/>
    <p:sldId id="321" r:id="rId29"/>
    <p:sldId id="322" r:id="rId30"/>
    <p:sldId id="325" r:id="rId31"/>
    <p:sldId id="326" r:id="rId32"/>
    <p:sldId id="274" r:id="rId33"/>
    <p:sldId id="292" r:id="rId34"/>
    <p:sldId id="332" r:id="rId35"/>
    <p:sldId id="281" r:id="rId36"/>
    <p:sldId id="335" r:id="rId37"/>
    <p:sldId id="333" r:id="rId38"/>
    <p:sldId id="288" r:id="rId39"/>
    <p:sldId id="261" r:id="rId40"/>
    <p:sldId id="299" r:id="rId41"/>
    <p:sldId id="269" r:id="rId42"/>
    <p:sldId id="334" r:id="rId43"/>
    <p:sldId id="33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1"/>
    <p:restoredTop sz="94647"/>
  </p:normalViewPr>
  <p:slideViewPr>
    <p:cSldViewPr snapToGrid="0">
      <p:cViewPr varScale="1">
        <p:scale>
          <a:sx n="146" d="100"/>
          <a:sy n="146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12/9/20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12/9/20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14588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909262" y="3255855"/>
            <a:ext cx="5876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https://github.com/danielredondo/TFM_ciencia_de_datos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91ABBA-B9E2-A746-8064-A5C238C1B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786" y="3563632"/>
            <a:ext cx="6091881" cy="2930188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3E39D34-3D78-E045-9EB5-4DFA4111FF88}"/>
              </a:ext>
            </a:extLst>
          </p:cNvPr>
          <p:cNvSpPr txBox="1">
            <a:spLocks/>
          </p:cNvSpPr>
          <p:nvPr/>
        </p:nvSpPr>
        <p:spPr>
          <a:xfrm>
            <a:off x="4511040" y="6432630"/>
            <a:ext cx="4880095" cy="490712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Repositorio con licencia MIT</a:t>
            </a:r>
          </a:p>
        </p:txBody>
      </p:sp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4754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99,67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20004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67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0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61135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274372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49737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01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46" y="1078706"/>
            <a:ext cx="6604907" cy="57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162785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150549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06835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709" y="428989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98" y="2016030"/>
            <a:ext cx="2174523" cy="4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144001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métodos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</a:t>
            </a:r>
            <a:r>
              <a:rPr lang="es-ES" b="1" dirty="0"/>
              <a:t>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</a:t>
            </a:r>
            <a:r>
              <a:rPr lang="es-ES" b="1" dirty="0"/>
              <a:t>costes de recolección</a:t>
            </a:r>
            <a:r>
              <a:rPr lang="es-ES" dirty="0"/>
              <a:t>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</a:t>
            </a:r>
            <a:r>
              <a:rPr lang="es-ES" b="1" dirty="0" err="1"/>
              <a:t>interpretabilidad</a:t>
            </a:r>
            <a:r>
              <a:rPr lang="es-ES" dirty="0"/>
              <a:t>, buena </a:t>
            </a:r>
            <a:r>
              <a:rPr lang="es-ES" b="1" dirty="0"/>
              <a:t>visualización de datos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Es necesaria una </a:t>
            </a:r>
            <a:r>
              <a:rPr lang="es-ES" b="1" dirty="0"/>
              <a:t>validación externa </a:t>
            </a:r>
            <a:r>
              <a:rPr lang="es-ES" dirty="0"/>
              <a:t>e </a:t>
            </a:r>
            <a:r>
              <a:rPr lang="es-ES" b="1" dirty="0"/>
              <a:t>interpretaciones clínicas</a:t>
            </a:r>
            <a:r>
              <a:rPr lang="es-ES" dirty="0"/>
              <a:t> para establecer de forma clara una asociación gen-enfermedad.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algoritmos de clasificación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SVM, </a:t>
            </a:r>
            <a:r>
              <a:rPr lang="es-ES" i="1" dirty="0" err="1"/>
              <a:t>random</a:t>
            </a:r>
            <a:r>
              <a:rPr lang="es-ES" i="1" dirty="0"/>
              <a:t> </a:t>
            </a:r>
            <a:r>
              <a:rPr lang="es-ES" i="1" dirty="0" err="1"/>
              <a:t>forest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dirty="0" err="1"/>
              <a:t>kNN</a:t>
            </a:r>
            <a:r>
              <a:rPr lang="es-ES" dirty="0"/>
              <a:t> obtienen </a:t>
            </a:r>
            <a:r>
              <a:rPr lang="es-ES" b="1" dirty="0"/>
              <a:t>resultados muy similares</a:t>
            </a:r>
            <a:r>
              <a:rPr lang="es-ES" dirty="0"/>
              <a:t>, y consiguen distinguir correctamente entre tejidos tumorales y sanos, con algunos problemas para distinguir entre diferentes tipos de cáncer.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312754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900" dirty="0"/>
              <a:t>Otros </a:t>
            </a:r>
            <a:r>
              <a:rPr lang="es-ES" sz="2900" b="1" dirty="0"/>
              <a:t>métodos de selección de características </a:t>
            </a:r>
            <a:r>
              <a:rPr lang="es-ES" sz="2900" dirty="0"/>
              <a:t>(p. ej. DARED, DA que añade control de redundancia) y de </a:t>
            </a:r>
            <a:r>
              <a:rPr lang="es-ES" sz="2900" b="1" dirty="0"/>
              <a:t>clasificación</a:t>
            </a:r>
            <a:r>
              <a:rPr lang="es-ES" sz="2900" dirty="0"/>
              <a:t> (p. ej. </a:t>
            </a:r>
            <a:r>
              <a:rPr lang="es-ES" sz="2900" dirty="0" err="1"/>
              <a:t>ensemble</a:t>
            </a:r>
            <a:r>
              <a:rPr lang="es-ES" sz="2900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Combinar análisis de expresión de RNA con análisis de </a:t>
            </a:r>
            <a:r>
              <a:rPr lang="es-ES" sz="2900" b="1" dirty="0" err="1"/>
              <a:t>microRNA</a:t>
            </a:r>
            <a:r>
              <a:rPr lang="es-ES" sz="2900" dirty="0"/>
              <a:t> o </a:t>
            </a:r>
            <a:r>
              <a:rPr lang="es-ES" sz="2900" b="1" dirty="0"/>
              <a:t>alteraciones somáticas</a:t>
            </a:r>
            <a:r>
              <a:rPr lang="es-ES" sz="2900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Mejoras en {</a:t>
            </a:r>
            <a:r>
              <a:rPr lang="es-ES" sz="2900" b="1" i="1" dirty="0" err="1"/>
              <a:t>KnowSeq</a:t>
            </a:r>
            <a:r>
              <a:rPr lang="es-ES" sz="2900" dirty="0"/>
              <a:t>} y </a:t>
            </a:r>
            <a:r>
              <a:rPr lang="es-ES" sz="2400" b="1" i="1" dirty="0" err="1">
                <a:latin typeface="Lucida Console" panose="020B0609040504020204" pitchFamily="49" charset="0"/>
              </a:rPr>
              <a:t>biomarkeRs</a:t>
            </a:r>
            <a:r>
              <a:rPr lang="es-ES" sz="2900" dirty="0"/>
              <a:t>: nuevos gráficos, mejora del </a:t>
            </a:r>
            <a:r>
              <a:rPr lang="es-ES" sz="2900" dirty="0" err="1"/>
              <a:t>tuning</a:t>
            </a:r>
            <a:r>
              <a:rPr lang="es-ES" sz="2900" dirty="0"/>
              <a:t>, redacción de manual de uso, personalización de entrenamiento y test… El </a:t>
            </a:r>
            <a:r>
              <a:rPr lang="es-ES" sz="2900" b="1" dirty="0"/>
              <a:t>código abierto</a:t>
            </a:r>
            <a:r>
              <a:rPr lang="es-ES" sz="2900" dirty="0"/>
              <a:t>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sz="2900" b="1" dirty="0"/>
              <a:t>Artículo científico</a:t>
            </a:r>
            <a:r>
              <a:rPr lang="es-ES" sz="2900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b="1" dirty="0">
                <a:latin typeface="Franklin Gothic Demi Cond" panose="020B0706030402020204" pitchFamily="34" charset="0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se caracteriza por una división incontrolada de las células.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problemas de salud pública: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el mundo: 17 millones de casos y 9,4 millones de defunciones al año.</a:t>
            </a:r>
          </a:p>
          <a:p>
            <a:pPr algn="just">
              <a:lnSpc>
                <a:spcPct val="150000"/>
              </a:lnSpc>
            </a:pPr>
            <a:r>
              <a:rPr lang="es-ES" dirty="0"/>
              <a:t>En España: 249.000 casos, 108.000 defunciones anuales.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61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500" b="1" dirty="0"/>
              <a:t>Algoritmo </a:t>
            </a:r>
            <a:r>
              <a:rPr lang="es-ES" sz="2500" b="1" dirty="0" err="1"/>
              <a:t>mRMR</a:t>
            </a:r>
            <a:r>
              <a:rPr lang="es-ES" sz="2500" b="1" dirty="0"/>
              <a:t> (mínima redundancia, máxima relevancia)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i="1" dirty="0"/>
              <a:t>Etapa inicial:</a:t>
            </a:r>
          </a:p>
          <a:p>
            <a:pPr marL="0" indent="0">
              <a:buNone/>
            </a:pPr>
            <a:r>
              <a:rPr lang="es-ES" sz="2400" dirty="0"/>
              <a:t>Variables seleccionadas = S = Conjunto vacío</a:t>
            </a:r>
          </a:p>
          <a:p>
            <a:pPr marL="0" indent="0">
              <a:buNone/>
            </a:pPr>
            <a:r>
              <a:rPr lang="es-ES" sz="2400" i="1" dirty="0"/>
              <a:t>Paso i:</a:t>
            </a:r>
          </a:p>
          <a:p>
            <a:pPr marL="0" indent="0">
              <a:buNone/>
            </a:pPr>
            <a:r>
              <a:rPr lang="es-ES" sz="2400" dirty="0"/>
              <a:t>Se añade a S la variable X que maximiza: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Donde Y es la variable resultado, e I es la función de información mutua entre dos variables.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5A082D-C291-9148-9929-A14D9FB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 b="10331"/>
          <a:stretch/>
        </p:blipFill>
        <p:spPr>
          <a:xfrm>
            <a:off x="1949694" y="4021016"/>
            <a:ext cx="5244612" cy="11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7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500" b="1" dirty="0"/>
              <a:t>Algoritmo RF como algoritmo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La importancia de cada variable se mide como la reducción media en precisión del modelo al </a:t>
            </a:r>
            <a:r>
              <a:rPr lang="es-ES" sz="2400" dirty="0" err="1"/>
              <a:t>aleatorizar</a:t>
            </a:r>
            <a:r>
              <a:rPr lang="es-ES" sz="2400" dirty="0"/>
              <a:t> los valores de la variable manteniendo su distribución.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b="1" dirty="0"/>
              <a:t>Algoritmo DA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Usa una plataforma web (</a:t>
            </a:r>
            <a:r>
              <a:rPr lang="es-ES" sz="2400" i="1" dirty="0" err="1"/>
              <a:t>targetValidation</a:t>
            </a:r>
            <a:r>
              <a:rPr lang="es-ES" sz="2400" dirty="0"/>
              <a:t> de </a:t>
            </a:r>
            <a:r>
              <a:rPr lang="es-ES" sz="2400" i="1" dirty="0"/>
              <a:t>Open Targets</a:t>
            </a:r>
            <a:r>
              <a:rPr lang="es-ES" sz="2400" dirty="0"/>
              <a:t>) para conocer las evidencias científicas sobre asociación gen-enfermedad.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389546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0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0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2158</TotalTime>
  <Words>1393</Words>
  <Application>Microsoft Macintosh PowerPoint</Application>
  <PresentationFormat>Presentación en pantalla (4:3)</PresentationFormat>
  <Paragraphs>436</Paragraphs>
  <Slides>43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Courier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87</cp:revision>
  <dcterms:created xsi:type="dcterms:W3CDTF">2020-09-08T10:40:19Z</dcterms:created>
  <dcterms:modified xsi:type="dcterms:W3CDTF">2020-09-12T16:42:20Z</dcterms:modified>
</cp:coreProperties>
</file>